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6" r:id="rId1"/>
    <p:sldMasterId id="2147483706" r:id="rId2"/>
    <p:sldMasterId id="2147483712" r:id="rId3"/>
    <p:sldMasterId id="2147483724" r:id="rId4"/>
  </p:sldMasterIdLst>
  <p:notesMasterIdLst>
    <p:notesMasterId r:id="rId14"/>
  </p:notesMasterIdLst>
  <p:handoutMasterIdLst>
    <p:handoutMasterId r:id="rId15"/>
  </p:handoutMasterIdLst>
  <p:sldIdLst>
    <p:sldId id="446" r:id="rId5"/>
    <p:sldId id="426" r:id="rId6"/>
    <p:sldId id="449" r:id="rId7"/>
    <p:sldId id="427" r:id="rId8"/>
    <p:sldId id="434" r:id="rId9"/>
    <p:sldId id="433" r:id="rId10"/>
    <p:sldId id="445" r:id="rId11"/>
    <p:sldId id="447" r:id="rId12"/>
    <p:sldId id="45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288" userDrawn="1">
          <p15:clr>
            <a:srgbClr val="F26B43"/>
          </p15:clr>
        </p15:guide>
        <p15:guide id="3" orient="horz" pos="4056" userDrawn="1">
          <p15:clr>
            <a:srgbClr val="F26B43"/>
          </p15:clr>
        </p15:guide>
        <p15:guide id="4" orient="horz" pos="1488" userDrawn="1">
          <p15:clr>
            <a:srgbClr val="A4A3A4"/>
          </p15:clr>
        </p15:guide>
        <p15:guide id="5" pos="3816" userDrawn="1">
          <p15:clr>
            <a:srgbClr val="A4A3A4"/>
          </p15:clr>
        </p15:guide>
        <p15:guide id="6" pos="7416" userDrawn="1">
          <p15:clr>
            <a:srgbClr val="F26B43"/>
          </p15:clr>
        </p15:guide>
        <p15:guide id="7" orient="horz" pos="312" userDrawn="1">
          <p15:clr>
            <a:srgbClr val="F26B43"/>
          </p15:clr>
        </p15:guide>
        <p15:guide id="8" orient="horz" pos="2160" userDrawn="1">
          <p15:clr>
            <a:srgbClr val="A4A3A4"/>
          </p15:clr>
        </p15:guide>
        <p15:guide id="9" orient="horz" pos="23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5896"/>
    <a:srgbClr val="7C6560"/>
    <a:srgbClr val="29282D"/>
    <a:srgbClr val="E288B6"/>
    <a:srgbClr val="D75078"/>
    <a:srgbClr val="B38F6A"/>
    <a:srgbClr val="6667AB"/>
    <a:srgbClr val="BBBBBB"/>
    <a:srgbClr val="B9B9B9"/>
    <a:srgbClr val="85A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>
        <p:guide orient="horz" pos="3672"/>
        <p:guide pos="288"/>
        <p:guide orient="horz" pos="4056"/>
        <p:guide orient="horz" pos="1488"/>
        <p:guide pos="3816"/>
        <p:guide pos="7416"/>
        <p:guide orient="horz" pos="312"/>
        <p:guide orient="horz" pos="2160"/>
        <p:guide orient="horz" pos="2304"/>
      </p:guideLst>
    </p:cSldViewPr>
  </p:slideViewPr>
  <p:notesTextViewPr>
    <p:cViewPr>
      <p:scale>
        <a:sx n="155" d="100"/>
        <a:sy n="15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38" d="100"/>
          <a:sy n="138" d="100"/>
        </p:scale>
        <p:origin x="2792" y="-23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3440B4-626E-4F3C-BAEA-93BE989AF4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5570-8E4E-4AA9-B246-5A27A383B9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A69E4-EFBB-4687-8058-A94EE1B5781B}" type="datetimeFigureOut">
              <a:rPr lang="en-US" smtClean="0"/>
              <a:t>9/2/22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D364A-9468-466A-ACCD-ABB3762BE8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EF394-4AD6-48D1-9C4C-1B3D44BBF5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04FE7-BA7C-4FF4-9756-C6A1F2BCA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17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546B2-EB9C-4E9C-8793-C25F32D58B9A}" type="datetimeFigureOut">
              <a:rPr lang="en-US" smtClean="0"/>
              <a:t>9/2/22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3F1C3-4FA3-4491-97F4-43CA9C8BD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4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56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21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0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9113" y="97313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74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80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789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F9C7667-EADA-40AC-B931-4642E0A9A4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17136"/>
            <a:ext cx="6581554" cy="1371600"/>
          </a:xfrm>
        </p:spPr>
        <p:txBody>
          <a:bodyPr>
            <a:normAutofit/>
          </a:bodyPr>
          <a:lstStyle>
            <a:lvl1pPr>
              <a:lnSpc>
                <a:spcPts val="4600"/>
              </a:lnSpc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024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Amusements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8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Amusemen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A3BC27-A809-4F76-931E-2DE01059A5AB}"/>
              </a:ext>
            </a:extLst>
          </p:cNvPr>
          <p:cNvSpPr/>
          <p:nvPr userDrawn="1"/>
        </p:nvSpPr>
        <p:spPr>
          <a:xfrm>
            <a:off x="6712974" y="1651000"/>
            <a:ext cx="460459" cy="5207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6A5108-5EBA-43CE-BA4A-DA9EEF5D808A}"/>
              </a:ext>
            </a:extLst>
          </p:cNvPr>
          <p:cNvSpPr/>
          <p:nvPr userDrawn="1"/>
        </p:nvSpPr>
        <p:spPr>
          <a:xfrm>
            <a:off x="9271000" y="0"/>
            <a:ext cx="2921000" cy="5397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712910-50D0-4906-AB08-F37D02F96D4A}"/>
              </a:ext>
            </a:extLst>
          </p:cNvPr>
          <p:cNvSpPr/>
          <p:nvPr userDrawn="1"/>
        </p:nvSpPr>
        <p:spPr>
          <a:xfrm>
            <a:off x="0" y="2387600"/>
            <a:ext cx="5461000" cy="21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AC760C-BE23-4DA2-A294-3B5668F8AECA}"/>
              </a:ext>
            </a:extLst>
          </p:cNvPr>
          <p:cNvSpPr/>
          <p:nvPr userDrawn="1"/>
        </p:nvSpPr>
        <p:spPr>
          <a:xfrm>
            <a:off x="228600" y="241300"/>
            <a:ext cx="11772900" cy="64008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5605272" cy="1572126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072384"/>
            <a:ext cx="4946904" cy="287121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78040" y="457200"/>
            <a:ext cx="4562856" cy="640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76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F9C7667-EADA-40AC-B931-4642E0A9A4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29000" y="2240280"/>
            <a:ext cx="4645152" cy="41970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1CB8E8-F58A-4B26-B8AA-8977FC608E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0936" y="4498848"/>
            <a:ext cx="2121408" cy="621792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200" b="1"/>
            </a:lvl1pPr>
            <a:lvl2pPr marL="457200" indent="0">
              <a:lnSpc>
                <a:spcPts val="1800"/>
              </a:lnSpc>
              <a:spcBef>
                <a:spcPts val="0"/>
              </a:spcBef>
              <a:buNone/>
              <a:defRPr sz="1200" b="1"/>
            </a:lvl2pPr>
            <a:lvl3pPr marL="914400" indent="0">
              <a:lnSpc>
                <a:spcPts val="1800"/>
              </a:lnSpc>
              <a:spcBef>
                <a:spcPts val="0"/>
              </a:spcBef>
              <a:buNone/>
              <a:defRPr sz="1200" b="1"/>
            </a:lvl3pPr>
            <a:lvl4pPr marL="1371600" indent="0">
              <a:lnSpc>
                <a:spcPts val="1800"/>
              </a:lnSpc>
              <a:spcBef>
                <a:spcPts val="0"/>
              </a:spcBef>
              <a:buNone/>
              <a:defRPr sz="1200" b="1"/>
            </a:lvl4pPr>
            <a:lvl5pPr marL="1828800" indent="0">
              <a:lnSpc>
                <a:spcPts val="1800"/>
              </a:lnSpc>
              <a:spcBef>
                <a:spcPts val="0"/>
              </a:spcBef>
              <a:buNone/>
              <a:defRPr sz="1200" b="1"/>
            </a:lvl5pPr>
          </a:lstStyle>
          <a:p>
            <a:pPr lvl="0"/>
            <a:r>
              <a:rPr lang="en-US"/>
              <a:t>Click to text</a:t>
            </a:r>
          </a:p>
        </p:txBody>
      </p:sp>
    </p:spTree>
    <p:extLst>
      <p:ext uri="{BB962C8B-B14F-4D97-AF65-F5344CB8AC3E}">
        <p14:creationId xmlns:p14="http://schemas.microsoft.com/office/powerpoint/2010/main" val="198059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Balance ac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3200" cap="all" baseline="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0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Balancing Ac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869985-B973-4011-9FA2-83D7EBB2EA53}"/>
              </a:ext>
            </a:extLst>
          </p:cNvPr>
          <p:cNvSpPr/>
          <p:nvPr userDrawn="1"/>
        </p:nvSpPr>
        <p:spPr>
          <a:xfrm>
            <a:off x="0" y="2400300"/>
            <a:ext cx="4267200" cy="4457700"/>
          </a:xfrm>
          <a:prstGeom prst="rect">
            <a:avLst/>
          </a:prstGeom>
          <a:solidFill>
            <a:srgbClr val="D29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99032"/>
            <a:ext cx="3619501" cy="877824"/>
          </a:xfrm>
        </p:spPr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79776"/>
            <a:ext cx="3465576" cy="32552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54500" y="0"/>
            <a:ext cx="74803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5D44F0-DADD-4DCC-82EC-FDB3E9878AA9}"/>
              </a:ext>
            </a:extLst>
          </p:cNvPr>
          <p:cNvSpPr/>
          <p:nvPr userDrawn="1"/>
        </p:nvSpPr>
        <p:spPr>
          <a:xfrm>
            <a:off x="11734800" y="4445000"/>
            <a:ext cx="457200" cy="2413000"/>
          </a:xfrm>
          <a:prstGeom prst="rect">
            <a:avLst/>
          </a:prstGeom>
          <a:solidFill>
            <a:srgbClr val="884C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CFE2C9-8B6E-4DDA-A5EA-04581F7629F0}"/>
              </a:ext>
            </a:extLst>
          </p:cNvPr>
          <p:cNvSpPr/>
          <p:nvPr userDrawn="1"/>
        </p:nvSpPr>
        <p:spPr>
          <a:xfrm>
            <a:off x="11734800" y="0"/>
            <a:ext cx="457200" cy="4462272"/>
          </a:xfrm>
          <a:prstGeom prst="rect">
            <a:avLst/>
          </a:prstGeom>
          <a:solidFill>
            <a:srgbClr val="86A2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23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hidden="1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6FEDCD9-19A7-423B-ABE0-DDD032DE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7467601" cy="1572768"/>
          </a:xfrm>
        </p:spPr>
        <p:txBody>
          <a:bodyPr/>
          <a:lstStyle>
            <a:lvl1pPr>
              <a:lnSpc>
                <a:spcPts val="46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BD7372B-17B4-4062-8BFA-745581B273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540000"/>
            <a:ext cx="6591300" cy="34036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ts val="3000"/>
              </a:lnSpc>
              <a:spcBef>
                <a:spcPts val="0"/>
              </a:spcBef>
              <a:buFont typeface="+mj-lt"/>
              <a:buAutoNum type="arabicPeriod"/>
              <a:defRPr sz="18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A28F9-9D68-48A2-A1AD-C1C318C0EC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5300" y="1384300"/>
            <a:ext cx="3410712" cy="4572000"/>
          </a:xfrm>
          <a:prstGeom prst="roundRect">
            <a:avLst>
              <a:gd name="adj" fmla="val 2543"/>
            </a:avLst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2" userDrawn="1">
          <p15:clr>
            <a:srgbClr val="FBAE40"/>
          </p15:clr>
        </p15:guide>
        <p15:guide id="2" pos="33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Wellspring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4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Wellsprin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86ECD6-DF3C-4CA6-9A77-ED32AC37F81F}"/>
              </a:ext>
            </a:extLst>
          </p:cNvPr>
          <p:cNvSpPr/>
          <p:nvPr userDrawn="1"/>
        </p:nvSpPr>
        <p:spPr>
          <a:xfrm>
            <a:off x="0" y="0"/>
            <a:ext cx="2445488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3F081E-4462-4B33-A41E-0432A3B439D9}"/>
              </a:ext>
            </a:extLst>
          </p:cNvPr>
          <p:cNvSpPr/>
          <p:nvPr userDrawn="1"/>
        </p:nvSpPr>
        <p:spPr>
          <a:xfrm rot="5400000">
            <a:off x="10740656" y="5406656"/>
            <a:ext cx="2445488" cy="457200"/>
          </a:xfrm>
          <a:prstGeom prst="rect">
            <a:avLst/>
          </a:prstGeom>
          <a:solidFill>
            <a:srgbClr val="8A58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5FA2D1-6BF4-4194-B815-8C66D013FD27}"/>
              </a:ext>
            </a:extLst>
          </p:cNvPr>
          <p:cNvSpPr/>
          <p:nvPr userDrawn="1"/>
        </p:nvSpPr>
        <p:spPr>
          <a:xfrm>
            <a:off x="7982712" y="495300"/>
            <a:ext cx="3753612" cy="5943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88F0DF-BC0B-473C-82DC-7FC46D38FAC1}"/>
              </a:ext>
            </a:extLst>
          </p:cNvPr>
          <p:cNvSpPr/>
          <p:nvPr userDrawn="1"/>
        </p:nvSpPr>
        <p:spPr>
          <a:xfrm>
            <a:off x="4251158" y="495300"/>
            <a:ext cx="3787056" cy="594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79776"/>
            <a:ext cx="3465576" cy="32552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09160" y="960120"/>
            <a:ext cx="6574536" cy="50749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F3E524-6AEB-4529-804C-0B9CD9992050}"/>
              </a:ext>
            </a:extLst>
          </p:cNvPr>
          <p:cNvSpPr/>
          <p:nvPr userDrawn="1"/>
        </p:nvSpPr>
        <p:spPr>
          <a:xfrm>
            <a:off x="228600" y="241300"/>
            <a:ext cx="11772900" cy="64008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FF2CAC-AD21-48FA-AD68-A643AAA6A8C4}"/>
              </a:ext>
            </a:extLst>
          </p:cNvPr>
          <p:cNvCxnSpPr>
            <a:cxnSpLocks/>
          </p:cNvCxnSpPr>
          <p:nvPr userDrawn="1"/>
        </p:nvCxnSpPr>
        <p:spPr>
          <a:xfrm>
            <a:off x="228600" y="2415910"/>
            <a:ext cx="4022558" cy="0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71600"/>
            <a:ext cx="3619501" cy="877824"/>
          </a:xfrm>
        </p:spPr>
        <p:txBody>
          <a:bodyPr/>
          <a:lstStyle>
            <a:lvl1pPr>
              <a:lnSpc>
                <a:spcPts val="432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2255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Star of the show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t" anchorCtr="0">
            <a:normAutofit/>
          </a:bodyPr>
          <a:lstStyle>
            <a:lvl1pPr>
              <a:lnSpc>
                <a:spcPts val="4000"/>
              </a:lnSpc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Star of the sh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62B86F-90E5-425E-9F83-8477D8111E1D}"/>
              </a:ext>
            </a:extLst>
          </p:cNvPr>
          <p:cNvSpPr/>
          <p:nvPr userDrawn="1"/>
        </p:nvSpPr>
        <p:spPr>
          <a:xfrm>
            <a:off x="0" y="495300"/>
            <a:ext cx="6057900" cy="133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269853-3C2C-4F9C-B1BB-E00F7A1DB9E1}"/>
              </a:ext>
            </a:extLst>
          </p:cNvPr>
          <p:cNvSpPr/>
          <p:nvPr userDrawn="1"/>
        </p:nvSpPr>
        <p:spPr>
          <a:xfrm>
            <a:off x="6530703" y="495300"/>
            <a:ext cx="2931587" cy="262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759D58-52AF-4785-8A33-F528F46D88A3}"/>
              </a:ext>
            </a:extLst>
          </p:cNvPr>
          <p:cNvSpPr/>
          <p:nvPr userDrawn="1"/>
        </p:nvSpPr>
        <p:spPr>
          <a:xfrm>
            <a:off x="8852618" y="3863713"/>
            <a:ext cx="2921000" cy="259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D3E0F4-EC0D-43C2-AC84-A53134C8566E}"/>
              </a:ext>
            </a:extLst>
          </p:cNvPr>
          <p:cNvSpPr/>
          <p:nvPr userDrawn="1"/>
        </p:nvSpPr>
        <p:spPr>
          <a:xfrm>
            <a:off x="228600" y="241300"/>
            <a:ext cx="11772900" cy="6400800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5638801" cy="1572126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489200"/>
            <a:ext cx="5202936" cy="35478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97700" y="914400"/>
            <a:ext cx="4334256" cy="5093208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366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8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0" r:id="rId2"/>
    <p:sldLayoutId id="2147483701" r:id="rId3"/>
    <p:sldLayoutId id="2147483702" r:id="rId4"/>
    <p:sldLayoutId id="214748366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0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01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penow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cadca.org/about-u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EN@COPENOW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bstract image of curvy lines">
            <a:extLst>
              <a:ext uri="{FF2B5EF4-FFF2-40B4-BE49-F238E27FC236}">
                <a16:creationId xmlns:a16="http://schemas.microsoft.com/office/drawing/2014/main" id="{81F59575-96AE-45B0-B1FB-3CFC139E9D1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/>
          <a:srcRect/>
          <a:stretch/>
        </p:blipFill>
        <p:spPr>
          <a:xfrm>
            <a:off x="0" y="-1817914"/>
            <a:ext cx="12191550" cy="8675914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8347D8D-E852-43D5-858E-2D01BE57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0"/>
            <a:ext cx="10613571" cy="1371600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en-US" b="1" dirty="0"/>
              <a:t>Addiction Medicine Education in Medical school</a:t>
            </a:r>
            <a:br>
              <a:rPr lang="en-US" b="1" dirty="0"/>
            </a:br>
            <a:r>
              <a:rPr lang="en-US" sz="2700" dirty="0"/>
              <a:t>Rotary International: District 7780 Recovery Initiative Committee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Presented by Jenifer Van Deusen, M.Ed.</a:t>
            </a:r>
            <a:br>
              <a:rPr lang="en-US" sz="2700" dirty="0"/>
            </a:br>
            <a:r>
              <a:rPr lang="en-US" sz="2700" dirty="0"/>
              <a:t>University of new England College of Osteopathic Medicine</a:t>
            </a:r>
            <a:br>
              <a:rPr lang="en-US" sz="2700" dirty="0"/>
            </a:br>
            <a:r>
              <a:rPr lang="en-US" sz="2700" dirty="0"/>
              <a:t>Coalition on physician education in substance use disorders (COPE)</a:t>
            </a:r>
            <a:br>
              <a:rPr lang="en-US" sz="2700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1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A8C9-9EB6-43DA-BD3E-58FAC144B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5605272" cy="1572126"/>
          </a:xfrm>
        </p:spPr>
        <p:txBody>
          <a:bodyPr anchor="ctr" anchorCtr="0"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ACE68-C884-4900-BA05-58DEA15110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1104" y="2673287"/>
            <a:ext cx="6166264" cy="401627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Segoe UI" panose="020B0502040204020203" pitchFamily="34" charset="0"/>
              </a:rPr>
              <a:t>Who am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egoe UI" panose="020B0502040204020203" pitchFamily="34" charset="0"/>
              </a:rPr>
              <a:t>Who are you?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egoe UI" panose="020B0502040204020203" pitchFamily="34" charset="0"/>
              </a:rPr>
              <a:t>What are you working on in your community?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egoe UI" panose="020B0502040204020203" pitchFamily="34" charset="0"/>
              </a:rPr>
              <a:t>What is happening in Maine’s medical school and at UNE’s PA Program?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egoe UI" panose="020B0502040204020203" pitchFamily="34" charset="0"/>
              </a:rPr>
              <a:t>What is  COPE doing with medical schools?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egoe UI" panose="020B0502040204020203" pitchFamily="34" charset="0"/>
              </a:rPr>
              <a:t>What could we do to support your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C39368F-76A9-5BBC-CEF2-67675B1C2B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7" name="Picture Placeholder 7" descr="A red flower in the grass&#10;&#10;Description automatically generated with low confidence">
            <a:extLst>
              <a:ext uri="{FF2B5EF4-FFF2-40B4-BE49-F238E27FC236}">
                <a16:creationId xmlns:a16="http://schemas.microsoft.com/office/drawing/2014/main" id="{D3CCF964-35B4-DC3C-2DB3-1B9CD82E3963}"/>
              </a:ext>
            </a:extLst>
          </p:cNvPr>
          <p:cNvPicPr>
            <a:picLocks noChangeAspect="1"/>
          </p:cNvPicPr>
          <p:nvPr/>
        </p:nvPicPr>
        <p:blipFill>
          <a:blip/>
          <a:srcRect t="1392" b="1392"/>
          <a:stretch>
            <a:fillRect/>
          </a:stretch>
        </p:blipFill>
        <p:spPr>
          <a:xfrm>
            <a:off x="7656235" y="1002782"/>
            <a:ext cx="3769420" cy="51632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64613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57A8FF7-9666-4356-A84B-183FDAE82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8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219A53-983C-4CAC-81BB-5FADEB962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40081"/>
            <a:ext cx="4158343" cy="4269376"/>
          </a:xfrm>
          <a:noFill/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bg1"/>
                </a:solidFill>
              </a:rPr>
              <a:t>Who am I?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Clinical Faculty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Principal Investigator/Program Director, Maine PCSS-U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Interprofessional Education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Coordinator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Executive Director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Coalition on Physician Education in Substance Use Disorders (COPE)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>
                <a:solidFill>
                  <a:schemeClr val="bg1"/>
                </a:solidFill>
              </a:rPr>
              <a:t>Pronouns: she/her/ hers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Daughter, sister, Mother, grandmother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Gardener, Sailor, beachcomber</a:t>
            </a:r>
            <a:br>
              <a:rPr lang="en-US" dirty="0"/>
            </a:br>
            <a:r>
              <a:rPr lang="en-US" sz="44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4" name="Picture Placeholder 23" descr="A person with curly hair&#10;&#10;Description automatically generated with medium confidence">
            <a:extLst>
              <a:ext uri="{FF2B5EF4-FFF2-40B4-BE49-F238E27FC236}">
                <a16:creationId xmlns:a16="http://schemas.microsoft.com/office/drawing/2014/main" id="{AA71A266-35AE-483B-C932-C8823EBC9A3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/>
          <a:srcRect t="4509" r="2" b="4511"/>
          <a:stretch/>
        </p:blipFill>
        <p:spPr>
          <a:xfrm>
            <a:off x="4654297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4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44986A6-583D-4323-BBE6-0C4C3B14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207" y="950976"/>
            <a:ext cx="3619501" cy="877824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Who are you?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1B0F8-EDCA-43C7-A602-F46DA2202A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0207" y="2779776"/>
            <a:ext cx="3777593" cy="3255264"/>
          </a:xfrm>
        </p:spPr>
        <p:txBody>
          <a:bodyPr>
            <a:noAutofit/>
          </a:bodyPr>
          <a:lstStyle/>
          <a:p>
            <a:r>
              <a:rPr lang="en-US" sz="3600" dirty="0">
                <a:latin typeface="Segoe UI" panose="020B0502040204020203" pitchFamily="34" charset="0"/>
              </a:rPr>
              <a:t>Please share your name, location and role – </a:t>
            </a:r>
          </a:p>
          <a:p>
            <a:r>
              <a:rPr lang="en-US" sz="3600" dirty="0">
                <a:latin typeface="Segoe UI" panose="020B0502040204020203" pitchFamily="34" charset="0"/>
              </a:rPr>
              <a:t>and anything else you want me to know!- </a:t>
            </a:r>
          </a:p>
          <a:p>
            <a:r>
              <a:rPr lang="en-US" sz="3600" dirty="0">
                <a:latin typeface="Segoe UI" panose="020B0502040204020203" pitchFamily="34" charset="0"/>
              </a:rPr>
              <a:t>in the Chat</a:t>
            </a:r>
            <a:endParaRPr lang="en-US" sz="3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1CB42D-A527-44ED-ADE2-30B3266BA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A picture containing outdoor, rock, grass, fungus&#10;&#10;Description automatically generated">
            <a:extLst>
              <a:ext uri="{FF2B5EF4-FFF2-40B4-BE49-F238E27FC236}">
                <a16:creationId xmlns:a16="http://schemas.microsoft.com/office/drawing/2014/main" id="{F4A947DA-F347-39DF-84E2-68CB4902151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532820" y="55179"/>
            <a:ext cx="59237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7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Slide Background Fill">
            <a:extLst>
              <a:ext uri="{FF2B5EF4-FFF2-40B4-BE49-F238E27FC236}">
                <a16:creationId xmlns:a16="http://schemas.microsoft.com/office/drawing/2014/main" id="{913AE63C-D5B4-45D1-ACFC-648CFFCF9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Color Cover">
            <a:extLst>
              <a:ext uri="{FF2B5EF4-FFF2-40B4-BE49-F238E27FC236}">
                <a16:creationId xmlns:a16="http://schemas.microsoft.com/office/drawing/2014/main" id="{4E59E4BC-D742-4881-838E-F5B9C1C2C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FF196BB-37B1-4BB9-8014-CC784F01E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40" name="Color">
              <a:extLst>
                <a:ext uri="{FF2B5EF4-FFF2-40B4-BE49-F238E27FC236}">
                  <a16:creationId xmlns:a16="http://schemas.microsoft.com/office/drawing/2014/main" id="{534AF622-3ACC-4C27-9FD9-B3568A9C7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Color">
              <a:extLst>
                <a:ext uri="{FF2B5EF4-FFF2-40B4-BE49-F238E27FC236}">
                  <a16:creationId xmlns:a16="http://schemas.microsoft.com/office/drawing/2014/main" id="{F026015A-BBAC-46FA-9359-D1B35A8BC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Placeholder 4" descr="A sunflower with a blue sky&#10;&#10;Description automatically generated with low confidence">
            <a:extLst>
              <a:ext uri="{FF2B5EF4-FFF2-40B4-BE49-F238E27FC236}">
                <a16:creationId xmlns:a16="http://schemas.microsoft.com/office/drawing/2014/main" id="{E3D6F6DA-489C-C020-1AD2-2C53BA92EE7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/>
          <a:srcRect t="5107" r="-2" b="7051"/>
          <a:stretch/>
        </p:blipFill>
        <p:spPr>
          <a:xfrm>
            <a:off x="6460403" y="251608"/>
            <a:ext cx="5384756" cy="6306601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5C2625FA-3EDD-4059-9D0E-AFD1D271A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8B4C3FF-8264-459D-BF6B-4A5FA0BA6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DBA07FA-8EDD-495B-AF95-5BFDC506A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B0954EF-0F85-4BE8-B5C8-947D85E97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B080BC4B-C9C5-47DE-BCB0-F9FC609EF7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18D4159-BB18-4176-8E78-FADCF9731B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D675126-0622-4F48-996A-375CAE425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C8355C78-B718-4720-A6A0-AC274B913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67C909B-0AD0-483C-AAC3-96A0A3D16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327" y="164935"/>
            <a:ext cx="5544433" cy="238016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What are you working on in your community??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2D4EAA-6F76-42BA-339C-0535A45A98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6815" y="2643552"/>
            <a:ext cx="5649195" cy="317897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</a:rPr>
              <a:t>Please tell me: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What are you working on?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What is going well?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What stands in your way?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What do you hope to achieve?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</a:rPr>
              <a:t>(out loud or in the Chat)</a:t>
            </a:r>
          </a:p>
        </p:txBody>
      </p:sp>
    </p:spTree>
    <p:extLst>
      <p:ext uri="{BB962C8B-B14F-4D97-AF65-F5344CB8AC3E}">
        <p14:creationId xmlns:p14="http://schemas.microsoft.com/office/powerpoint/2010/main" val="188126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67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69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1F3D704A-DB90-5A54-44DE-2BC5201D8F3D}"/>
              </a:ext>
            </a:extLst>
          </p:cNvPr>
          <p:cNvSpPr txBox="1">
            <a:spLocks/>
          </p:cNvSpPr>
          <p:nvPr/>
        </p:nvSpPr>
        <p:spPr>
          <a:xfrm>
            <a:off x="1046746" y="641850"/>
            <a:ext cx="3611880" cy="153586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000" dirty="0"/>
              <a:t>Maine Providers clinical support system-University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B3CBAE4F-1029-1000-6AAA-88DDAE06E025}"/>
              </a:ext>
            </a:extLst>
          </p:cNvPr>
          <p:cNvSpPr txBox="1">
            <a:spLocks/>
          </p:cNvSpPr>
          <p:nvPr/>
        </p:nvSpPr>
        <p:spPr>
          <a:xfrm>
            <a:off x="554416" y="3235454"/>
            <a:ext cx="10599688" cy="4315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Grant from Substance Use &amp; Mental Health Services Administration (SAMHSA) $450K, 3 years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Second cohort, about 40 grants awarded in both cohorts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Intention to support X Waiver Training for rising physicians and other prescribers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UNE Physician Assistant Program already required X Waiver Training; graduates 45 PAs per year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UNE COM now requires X Waiver Training for graduation; graduates 170 +/- physicians per year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Developed UNE COM addiction medicine thread including but not limited to: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Epidemiology of opioid crisis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Neurobiology of addiction (OUD, AUD)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Pharmacology: mechanisms of action of drugs of misuse and treatment medications 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Harm Reduction including Training in Naloxone + How to talk with people who use drugs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Stigma + “Words Matter”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How to treat people with OUD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Voices of hope: people with lived experience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6" name="Picture Placeholder 4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9FDBBC0F-C62C-361F-20C0-9CD6300097C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/>
          <a:srcRect t="665" r="1" b="4770"/>
          <a:stretch/>
        </p:blipFill>
        <p:spPr>
          <a:xfrm>
            <a:off x="5958344" y="641850"/>
            <a:ext cx="4467918" cy="139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38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chemeClr val="accent3">
              <a:lumMod val="60000"/>
              <a:lumOff val="40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Text, letter&#10;&#10;Description automatically generated">
            <a:extLst>
              <a:ext uri="{FF2B5EF4-FFF2-40B4-BE49-F238E27FC236}">
                <a16:creationId xmlns:a16="http://schemas.microsoft.com/office/drawing/2014/main" id="{85D4C55D-0C31-E913-54D3-B6F957F2DEB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643451" y="172704"/>
            <a:ext cx="1612970" cy="92032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</p:pic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9AABBA83-975B-9CC3-3B54-AF9BC0EAA4FF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8361" y="5981385"/>
            <a:ext cx="1581755" cy="75161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DC0263EC-9B06-D48A-8D4A-8C1EE741E21A}"/>
              </a:ext>
            </a:extLst>
          </p:cNvPr>
          <p:cNvSpPr txBox="1"/>
          <p:nvPr/>
        </p:nvSpPr>
        <p:spPr>
          <a:xfrm>
            <a:off x="133470" y="817214"/>
            <a:ext cx="677265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all" dirty="0"/>
              <a:t>WHAT DOES COPE DO?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Convenes meetings of medical schools and interested community organizations to promote collaborative development of high-quality addiction medicine curriculum, in partnership with the Substance Abuse and Mental Health Services Administration (SAMHSA).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Incentivizes medical students and medical school faculty to integrate innovative addiction medicine knowledge, skills and attitudes into their curricula.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Creates synergy in this complex work by joining efforts with other ORN Partner Organizations.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Offers resources on addiction medicine and opioid use disorder curriculum and training opportunities.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Provides consultations on grant applications such as SAMHSA’s Providers Clinical Support System- University grants.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40A671-0C0F-CD48-9305-D24C7205A96A}"/>
              </a:ext>
            </a:extLst>
          </p:cNvPr>
          <p:cNvSpPr txBox="1"/>
          <p:nvPr/>
        </p:nvSpPr>
        <p:spPr>
          <a:xfrm>
            <a:off x="3039218" y="5632431"/>
            <a:ext cx="357077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https://www.copenow.org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https://www.cadca.org/about-us</a:t>
            </a:r>
            <a:endParaRPr lang="en-US" dirty="0"/>
          </a:p>
          <a:p>
            <a:endParaRPr lang="en-US" dirty="0"/>
          </a:p>
        </p:txBody>
      </p:sp>
      <p:pic>
        <p:nvPicPr>
          <p:cNvPr id="55" name="Picture 54" descr="Text&#10;&#10;Description automatically generated">
            <a:extLst>
              <a:ext uri="{FF2B5EF4-FFF2-40B4-BE49-F238E27FC236}">
                <a16:creationId xmlns:a16="http://schemas.microsoft.com/office/drawing/2014/main" id="{CDA960AB-AB4D-E834-D4A1-3D7D2B1AEA9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892791" y="2584339"/>
            <a:ext cx="4610983" cy="1674268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F7E5C58A-234B-4AC3-3FA4-68509BF2D5F5}"/>
              </a:ext>
            </a:extLst>
          </p:cNvPr>
          <p:cNvSpPr txBox="1"/>
          <p:nvPr/>
        </p:nvSpPr>
        <p:spPr>
          <a:xfrm>
            <a:off x="6680097" y="254745"/>
            <a:ext cx="50949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In the last two years COPE has…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Convened medical school meetings in </a:t>
            </a:r>
            <a:r>
              <a:rPr lang="en-US" sz="2000" dirty="0"/>
              <a:t>SAMHSA Regions 1, 2, 5 and 7, engaging medical school faculty and students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Convened a series of medical school meetings in Indian Country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Launched </a:t>
            </a:r>
            <a:r>
              <a:rPr lang="en-US" sz="2000" b="1" i="1" dirty="0"/>
              <a:t>Medical Student Curriculum Challenge: Innovative Learning and Teaching About Substance Use/ Opioid Use Disorders 1.0</a:t>
            </a:r>
            <a:r>
              <a:rPr lang="en-US" sz="2000" i="1" dirty="0"/>
              <a:t>,</a:t>
            </a:r>
            <a:r>
              <a:rPr lang="en-US" sz="2000" dirty="0"/>
              <a:t> receiving 36 applications and identifying 12 exemplary winners</a:t>
            </a:r>
            <a:r>
              <a:rPr lang="en-US" sz="2000" i="1" dirty="0"/>
              <a:t> </a:t>
            </a:r>
            <a:r>
              <a:rPr lang="en-US" sz="2000" dirty="0"/>
              <a:t>that are now freely available for adoption or adaption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Presented at the American Society of Addiction Medicine Annual Conference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Supported the development of a systematic review on addiction medicine curriculum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Began work with other ORN Partner Organizations</a:t>
            </a:r>
          </a:p>
        </p:txBody>
      </p:sp>
    </p:spTree>
    <p:extLst>
      <p:ext uri="{BB962C8B-B14F-4D97-AF65-F5344CB8AC3E}">
        <p14:creationId xmlns:p14="http://schemas.microsoft.com/office/powerpoint/2010/main" val="36644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5A981B-6487-4B00-9EAF-D0D748FA6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97" y="6753"/>
            <a:ext cx="9372695" cy="903767"/>
          </a:xfrm>
        </p:spPr>
        <p:txBody>
          <a:bodyPr/>
          <a:lstStyle/>
          <a:p>
            <a:r>
              <a:rPr lang="en-US" dirty="0"/>
              <a:t>Introduction/ outline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3F7E3B-CE99-4770-8587-6554C15693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6497" y="395416"/>
            <a:ext cx="12105503" cy="4626251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latin typeface="+mj-lt"/>
              </a:rPr>
              <a:t>How might  UNE COM, COPE, medical students </a:t>
            </a:r>
          </a:p>
          <a:p>
            <a:r>
              <a:rPr lang="en-US" sz="4000" b="1" dirty="0">
                <a:solidFill>
                  <a:schemeClr val="tx1"/>
                </a:solidFill>
                <a:latin typeface="+mj-lt"/>
              </a:rPr>
              <a:t>and/or other health professions students </a:t>
            </a:r>
          </a:p>
          <a:p>
            <a:r>
              <a:rPr lang="en-US" sz="4000" b="1" dirty="0">
                <a:solidFill>
                  <a:schemeClr val="tx1"/>
                </a:solidFill>
                <a:latin typeface="+mj-lt"/>
              </a:rPr>
              <a:t>support  your work?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 descr="family bonding in living room">
            <a:extLst>
              <a:ext uri="{FF2B5EF4-FFF2-40B4-BE49-F238E27FC236}">
                <a16:creationId xmlns:a16="http://schemas.microsoft.com/office/drawing/2014/main" id="{14309C20-FD33-3A03-4FCB-469AE0979FCA}"/>
              </a:ext>
            </a:extLst>
          </p:cNvPr>
          <p:cNvPicPr>
            <a:picLocks noChangeAspect="1"/>
          </p:cNvPicPr>
          <p:nvPr/>
        </p:nvPicPr>
        <p:blipFill>
          <a:blip>
            <a:alphaModFix amt="50000"/>
          </a:blip>
          <a:stretch>
            <a:fillRect/>
          </a:stretch>
        </p:blipFill>
        <p:spPr>
          <a:xfrm>
            <a:off x="-21624" y="0"/>
            <a:ext cx="12235248" cy="6987453"/>
          </a:xfrm>
          <a:prstGeom prst="rect">
            <a:avLst/>
          </a:prstGeom>
          <a:effectLst>
            <a:outerShdw blurRad="1270000" dist="2098078" dir="2700000" sx="200000" sy="200000" algn="tl" rotWithShape="0">
              <a:schemeClr val="accent1">
                <a:alpha val="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851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bstract image of curvy lines">
            <a:extLst>
              <a:ext uri="{FF2B5EF4-FFF2-40B4-BE49-F238E27FC236}">
                <a16:creationId xmlns:a16="http://schemas.microsoft.com/office/drawing/2014/main" id="{81F59575-96AE-45B0-B1FB-3CFC139E9D1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/>
          <a:srcRect/>
          <a:stretch/>
        </p:blipFill>
        <p:spPr>
          <a:xfrm>
            <a:off x="0" y="-1432904"/>
            <a:ext cx="12191550" cy="8675914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8347D8D-E852-43D5-858E-2D01BE57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1401"/>
            <a:ext cx="12332368" cy="1768642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en-US" sz="6700" b="1" dirty="0">
                <a:latin typeface="ACADEMY ENGRAVED LET PLAIN:1.0" panose="02000000000000000000" pitchFamily="2" charset="0"/>
              </a:rPr>
              <a:t>Thank you,</a:t>
            </a:r>
            <a:br>
              <a:rPr lang="en-US" b="1" dirty="0"/>
            </a:br>
            <a:r>
              <a:rPr lang="en-US" sz="2700" dirty="0"/>
              <a:t>Rotary International: District 7780 Recovery Initiative Committee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Jenifer Van Deusen, M.Ed.</a:t>
            </a:r>
            <a:br>
              <a:rPr lang="en-US" sz="2700" dirty="0"/>
            </a:br>
            <a:r>
              <a:rPr lang="en-US" sz="27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JEN@COPENOW.ORG</a:t>
            </a:r>
            <a:br>
              <a:rPr lang="en-US" sz="2700" dirty="0"/>
            </a:br>
            <a:r>
              <a:rPr lang="en-US" sz="2700" dirty="0"/>
              <a:t>@COPENOW1</a:t>
            </a:r>
            <a:br>
              <a:rPr lang="en-US" sz="2700" dirty="0"/>
            </a:br>
            <a:r>
              <a:rPr lang="en-US" sz="2700" dirty="0"/>
              <a:t>COPENOW.ORG</a:t>
            </a:r>
            <a:br>
              <a:rPr lang="en-US" sz="2700" dirty="0"/>
            </a:br>
            <a:r>
              <a:rPr lang="en-US" sz="2700" dirty="0"/>
              <a:t>FB: https://</a:t>
            </a:r>
            <a:r>
              <a:rPr lang="en-US" sz="2700" dirty="0" err="1"/>
              <a:t>www.facebook.com</a:t>
            </a:r>
            <a:r>
              <a:rPr lang="en-US" sz="2700" dirty="0"/>
              <a:t>/COPE4SUDs/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87965"/>
      </p:ext>
    </p:extLst>
  </p:cSld>
  <p:clrMapOvr>
    <a:masterClrMapping/>
  </p:clrMapOvr>
</p:sld>
</file>

<file path=ppt/theme/theme1.xml><?xml version="1.0" encoding="utf-8"?>
<a:theme xmlns:a="http://schemas.openxmlformats.org/drawingml/2006/main" name="Balancing Act">
  <a:themeElements>
    <a:clrScheme name="Balancing Act">
      <a:dk1>
        <a:sysClr val="windowText" lastClr="000000"/>
      </a:dk1>
      <a:lt1>
        <a:sysClr val="window" lastClr="FFFFFF"/>
      </a:lt1>
      <a:dk2>
        <a:srgbClr val="8A4C5D"/>
      </a:dk2>
      <a:lt2>
        <a:srgbClr val="9E838E"/>
      </a:lt2>
      <a:accent1>
        <a:srgbClr val="C6ADB0"/>
      </a:accent1>
      <a:accent2>
        <a:srgbClr val="E3C0BF"/>
      </a:accent2>
      <a:accent3>
        <a:srgbClr val="D4937F"/>
      </a:accent3>
      <a:accent4>
        <a:srgbClr val="CCB87E"/>
      </a:accent4>
      <a:accent5>
        <a:srgbClr val="6667AB"/>
      </a:accent5>
      <a:accent6>
        <a:srgbClr val="86A094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ellspring">
  <a:themeElements>
    <a:clrScheme name="Wellspring">
      <a:dk1>
        <a:sysClr val="windowText" lastClr="000000"/>
      </a:dk1>
      <a:lt1>
        <a:sysClr val="window" lastClr="FFFFFF"/>
      </a:lt1>
      <a:dk2>
        <a:srgbClr val="A1CAC9"/>
      </a:dk2>
      <a:lt2>
        <a:srgbClr val="48996B"/>
      </a:lt2>
      <a:accent1>
        <a:srgbClr val="759F51"/>
      </a:accent1>
      <a:accent2>
        <a:srgbClr val="436A2F"/>
      </a:accent2>
      <a:accent3>
        <a:srgbClr val="CFBF54"/>
      </a:accent3>
      <a:accent4>
        <a:srgbClr val="B3832F"/>
      </a:accent4>
      <a:accent5>
        <a:srgbClr val="8C5896"/>
      </a:accent5>
      <a:accent6>
        <a:srgbClr val="6667AB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r of the show">
  <a:themeElements>
    <a:clrScheme name="Star of the show">
      <a:dk1>
        <a:sysClr val="windowText" lastClr="000000"/>
      </a:dk1>
      <a:lt1>
        <a:sysClr val="window" lastClr="FFFFFF"/>
      </a:lt1>
      <a:dk2>
        <a:srgbClr val="29282D"/>
      </a:dk2>
      <a:lt2>
        <a:srgbClr val="625C60"/>
      </a:lt2>
      <a:accent1>
        <a:srgbClr val="7C6560"/>
      </a:accent1>
      <a:accent2>
        <a:srgbClr val="AEA392"/>
      </a:accent2>
      <a:accent3>
        <a:srgbClr val="DBD4D0"/>
      </a:accent3>
      <a:accent4>
        <a:srgbClr val="8E7961"/>
      </a:accent4>
      <a:accent5>
        <a:srgbClr val="F0EDE8"/>
      </a:accent5>
      <a:accent6>
        <a:srgbClr val="6667AB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musements">
  <a:themeElements>
    <a:clrScheme name="Amusements">
      <a:dk1>
        <a:sysClr val="windowText" lastClr="000000"/>
      </a:dk1>
      <a:lt1>
        <a:sysClr val="window" lastClr="FFFFFF"/>
      </a:lt1>
      <a:dk2>
        <a:srgbClr val="D77E6F"/>
      </a:dk2>
      <a:lt2>
        <a:srgbClr val="6667AB"/>
      </a:lt2>
      <a:accent1>
        <a:srgbClr val="B38F6A"/>
      </a:accent1>
      <a:accent2>
        <a:srgbClr val="D75078"/>
      </a:accent2>
      <a:accent3>
        <a:srgbClr val="E288B6"/>
      </a:accent3>
      <a:accent4>
        <a:srgbClr val="E9445D"/>
      </a:accent4>
      <a:accent5>
        <a:srgbClr val="EEC272"/>
      </a:accent5>
      <a:accent6>
        <a:srgbClr val="85A0A9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tf66906339_win32</Template>
  <TotalTime>0</TotalTime>
  <Words>686</Words>
  <Application>Microsoft Macintosh PowerPoint</Application>
  <PresentationFormat>Widescreen</PresentationFormat>
  <Paragraphs>68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ACADEMY ENGRAVED LET PLAIN:1.0</vt:lpstr>
      <vt:lpstr>Arial</vt:lpstr>
      <vt:lpstr>Calibri</vt:lpstr>
      <vt:lpstr>Segoe UI</vt:lpstr>
      <vt:lpstr>Segoe UI Light</vt:lpstr>
      <vt:lpstr>Balancing Act</vt:lpstr>
      <vt:lpstr>Wellspring</vt:lpstr>
      <vt:lpstr>Star of the show</vt:lpstr>
      <vt:lpstr>Amusements</vt:lpstr>
      <vt:lpstr>Addiction Medicine Education in Medical school Rotary International: District 7780 Recovery Initiative Committee    Presented by Jenifer Van Deusen, M.Ed. University of new England College of Osteopathic Medicine Coalition on physician education in substance use disorders (COPE)  </vt:lpstr>
      <vt:lpstr>OUTLINE</vt:lpstr>
      <vt:lpstr>Who am I? Clinical Faculty Principal Investigator/Program Director, Maine PCSS-U  Interprofessional Education Coordinator  Executive Director  Coalition on Physician Education in Substance Use Disorders (COPE)  Pronouns: she/her/ hers Daughter, sister, Mother, grandmother  Gardener, Sailor, beachcomber  </vt:lpstr>
      <vt:lpstr>Who are you?</vt:lpstr>
      <vt:lpstr>What are you working on in your community??</vt:lpstr>
      <vt:lpstr>PowerPoint Presentation</vt:lpstr>
      <vt:lpstr>PowerPoint Presentation</vt:lpstr>
      <vt:lpstr>Introduction/ outline</vt:lpstr>
      <vt:lpstr>Thank you, Rotary International: District 7780 Recovery Initiative Committee    Jenifer Van Deusen, M.Ed. JEN@COPENOW.ORG @COPENOW1 COPENOW.ORG FB: https://www.facebook.com/COPE4SUDs/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2021-12-08T21:54:28Z</dcterms:created>
  <dcterms:modified xsi:type="dcterms:W3CDTF">2022-09-02T16:27:35Z</dcterms:modified>
</cp:coreProperties>
</file>